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7" r:id="rId5"/>
    <p:sldId id="275" r:id="rId6"/>
    <p:sldId id="276" r:id="rId7"/>
    <p:sldId id="264" r:id="rId8"/>
    <p:sldId id="259" r:id="rId9"/>
    <p:sldId id="261" r:id="rId10"/>
    <p:sldId id="260" r:id="rId11"/>
    <p:sldId id="265" r:id="rId12"/>
    <p:sldId id="274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84128"/>
  </p:normalViewPr>
  <p:slideViewPr>
    <p:cSldViewPr snapToGrid="0" snapToObjects="1">
      <p:cViewPr varScale="1">
        <p:scale>
          <a:sx n="126" d="100"/>
          <a:sy n="126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81BAF-8286-124A-8575-61433235568D}" type="datetimeFigureOut">
              <a:rPr kumimoji="1" lang="ko-Kore-KR" altLang="en-US" smtClean="0"/>
              <a:t>2021. 6. 7.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84E1D-D95D-5540-8E30-D6885859D7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733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세번째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음성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감정 </a:t>
            </a:r>
            <a:r>
              <a:rPr kumimoji="1" lang="ko-KR" altLang="en-US" dirty="0" err="1"/>
              <a:t>분류기에</a:t>
            </a:r>
            <a:r>
              <a:rPr kumimoji="1" lang="ko-KR" altLang="en-US" dirty="0"/>
              <a:t> 대한 발표를 시작하겠습니다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725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여섯번째</a:t>
            </a:r>
            <a:r>
              <a:rPr kumimoji="1" lang="ko-KR" altLang="en-US" dirty="0"/>
              <a:t> 모듈은 </a:t>
            </a:r>
            <a:r>
              <a:rPr kumimoji="1" lang="ko-KR" altLang="en-US" dirty="0" err="1"/>
              <a:t>모델학습</a:t>
            </a:r>
            <a:r>
              <a:rPr kumimoji="1" lang="ko-KR" altLang="en-US" dirty="0"/>
              <a:t> 과정에 대한 모듈입니다</a:t>
            </a:r>
            <a:r>
              <a:rPr kumimoji="1" lang="en-US" altLang="ko-KR" dirty="0"/>
              <a:t>.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앞에서 불러온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 data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불러와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음성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spectrogram, </a:t>
            </a:r>
            <a:r>
              <a:rPr kumimoji="1" lang="en-US" altLang="ko-KR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-spectrogram, MFCC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각각 학습시키고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예측하는 과정입니다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가이드라인에서 사용되는 랜덤 </a:t>
            </a:r>
            <a:r>
              <a:rPr kumimoji="1" lang="ko-KR" altLang="en-US" dirty="0" err="1"/>
              <a:t>포레스트</a:t>
            </a:r>
            <a:r>
              <a:rPr kumimoji="1" lang="ko-KR" altLang="en-US" dirty="0"/>
              <a:t> 모델의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중 </a:t>
            </a:r>
            <a:r>
              <a:rPr kumimoji="1" lang="en-US" altLang="ko-KR" dirty="0" err="1"/>
              <a:t>n_estimators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grid search</a:t>
            </a:r>
            <a:r>
              <a:rPr kumimoji="1" lang="ko-KR" altLang="en-US" dirty="0"/>
              <a:t>의 튜닝할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지정하여 성능을 높이고자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추가로 성능을 향상시키기 위해 여러 앙상블 모델인 </a:t>
            </a:r>
            <a:r>
              <a:rPr kumimoji="1" lang="en-US" altLang="ko-KR" dirty="0"/>
              <a:t>gradient boosting, </a:t>
            </a:r>
            <a:r>
              <a:rPr kumimoji="1" lang="en-US" altLang="ko-KR" dirty="0" err="1"/>
              <a:t>ada</a:t>
            </a:r>
            <a:r>
              <a:rPr kumimoji="1" lang="en-US" altLang="ko-KR" dirty="0"/>
              <a:t> boost, bagging, voting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SVM, KNN </a:t>
            </a:r>
            <a:r>
              <a:rPr kumimoji="1" lang="ko-KR" altLang="en-US" dirty="0" err="1"/>
              <a:t>분류기들을</a:t>
            </a:r>
            <a:r>
              <a:rPr kumimoji="1" lang="ko-KR" altLang="en-US" dirty="0"/>
              <a:t> 활용하고자 하였습니다</a:t>
            </a:r>
            <a:r>
              <a:rPr kumimoji="1" lang="en-US" altLang="ko-KR" dirty="0"/>
              <a:t>. Voting classifier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voting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soft</a:t>
            </a:r>
            <a:r>
              <a:rPr kumimoji="1" lang="ko-KR" altLang="en-US" dirty="0"/>
              <a:t>는 잘 보정된 분류기의 앙상블에 권장되는 예측 확률 합계의 </a:t>
            </a:r>
            <a:r>
              <a:rPr kumimoji="1" lang="en-US" altLang="ko-KR" dirty="0"/>
              <a:t>Argmax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클래스 레이블을 예측하기 때문에  </a:t>
            </a:r>
            <a:r>
              <a:rPr kumimoji="1" lang="en-US" altLang="ko-KR" dirty="0"/>
              <a:t>voting</a:t>
            </a:r>
            <a:r>
              <a:rPr kumimoji="1" lang="ko-KR" altLang="en-US" dirty="0"/>
              <a:t>에 사용되는 분류 알고리즘들의 성능이 모두 </a:t>
            </a:r>
            <a:r>
              <a:rPr kumimoji="1" lang="ko-KR" altLang="en-US" dirty="0" err="1"/>
              <a:t>최상이어야</a:t>
            </a:r>
            <a:r>
              <a:rPr kumimoji="1" lang="ko-KR" altLang="en-US" dirty="0"/>
              <a:t> 한다는 특징이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각 모델에서 가장 최상의 </a:t>
            </a:r>
            <a:r>
              <a:rPr kumimoji="1" lang="ko-KR" altLang="en-US" dirty="0" err="1"/>
              <a:t>파라미터를</a:t>
            </a:r>
            <a:r>
              <a:rPr kumimoji="1" lang="ko-KR" altLang="en-US" dirty="0"/>
              <a:t> 구하고</a:t>
            </a:r>
            <a:r>
              <a:rPr kumimoji="1" lang="en-US" altLang="ko-KR" dirty="0"/>
              <a:t>, Voting classifier</a:t>
            </a:r>
            <a:r>
              <a:rPr kumimoji="1" lang="ko-KR" altLang="en-US" dirty="0"/>
              <a:t>에 넣어 성능을 높이는 방식을 사용하였습니다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Grid search</a:t>
            </a:r>
            <a:r>
              <a:rPr kumimoji="1" lang="ko-Kore-KR" altLang="en-US" dirty="0"/>
              <a:t>에서 튜닝할 파라미터를 </a:t>
            </a:r>
            <a:r>
              <a:rPr kumimoji="1" lang="en-US" altLang="ko-Kore-KR" dirty="0" err="1"/>
              <a:t>n_estimators</a:t>
            </a:r>
            <a:r>
              <a:rPr kumimoji="1" lang="ko-Kore-KR" altLang="en-US" dirty="0"/>
              <a:t>로 두고 </a:t>
            </a:r>
            <a:r>
              <a:rPr kumimoji="1" lang="en-US" altLang="ko-Kore-KR" dirty="0" err="1"/>
              <a:t>n_estimators</a:t>
            </a:r>
            <a:r>
              <a:rPr kumimoji="1" lang="ko-Kore-KR" altLang="en-US" dirty="0"/>
              <a:t>를 점차 높여본 결과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일 때 가장 최상의 결과가 나왔습니다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성능 향상을 위해 추가로 사용한 </a:t>
            </a:r>
            <a:r>
              <a:rPr kumimoji="1" lang="ko-KR" altLang="en-US" dirty="0" err="1"/>
              <a:t>분류기들의</a:t>
            </a:r>
            <a:r>
              <a:rPr kumimoji="1" lang="ko-KR" altLang="en-US" dirty="0"/>
              <a:t> 파라미터들을 실험적으로 조정해본 결과</a:t>
            </a:r>
            <a:r>
              <a:rPr kumimoji="1" lang="en-US" altLang="ko-KR" dirty="0"/>
              <a:t>, gradient boosting, </a:t>
            </a:r>
            <a:r>
              <a:rPr kumimoji="1" lang="en-US" altLang="ko-KR" dirty="0" err="1"/>
              <a:t>ada</a:t>
            </a:r>
            <a:r>
              <a:rPr kumimoji="1" lang="en-US" altLang="ko-KR" dirty="0"/>
              <a:t> boost, bagging</a:t>
            </a:r>
            <a:r>
              <a:rPr kumimoji="1" lang="ko-KR" altLang="en-US" dirty="0"/>
              <a:t>의 방법은 별로 성능이 좋지 않음을 알 수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성능이 좋다고 생각되었던 </a:t>
            </a:r>
            <a:r>
              <a:rPr kumimoji="1" lang="en-US" altLang="ko-KR" dirty="0"/>
              <a:t>SVM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랜덤포레스트</a:t>
            </a:r>
            <a:r>
              <a:rPr kumimoji="1" lang="ko-KR" altLang="en-US" dirty="0"/>
              <a:t> 모델을 </a:t>
            </a:r>
            <a:r>
              <a:rPr kumimoji="1" lang="en-US" altLang="ko-KR" dirty="0"/>
              <a:t>voting</a:t>
            </a:r>
            <a:r>
              <a:rPr kumimoji="1" lang="ko-KR" altLang="en-US" dirty="0"/>
              <a:t>에 넣어 결과를 예측했습니다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88CA-B6E4-8549-B524-D06B076943A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9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모듈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코드는 이와 같습니다</a:t>
            </a:r>
            <a:r>
              <a:rPr kumimoji="1" lang="en-US" altLang="ko-Kore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먼저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 data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각 종류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하나씩 불러온 후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데이터의 경향성을 확인하여 표준화를 추가로 진행하였습니다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표준화를 할 때 주의할 점은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대해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standard scaler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학습시키고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이를 이용해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data, test data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변환해야 합니다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다음으로 각각 분류기의 성능과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분류기의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조정하며 최상의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파라미터와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최상의 성능을 내는 모델을 실험적으로 찾았습니다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 결과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랜덤포레스트의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criterion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entropy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이고 </a:t>
            </a:r>
            <a:r>
              <a:rPr kumimoji="1" lang="en-US" altLang="ko-KR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 때와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파라미터가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이고 </a:t>
            </a:r>
            <a:r>
              <a:rPr kumimoji="1" lang="en-US" altLang="ko-KR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tol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값이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0.5, gamma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값이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0.3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지정하여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분류기에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넣었을 때 가장 최상의 예측 결과를 낸다는 것을 알 수 있었습니다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추가로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SVC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파라미터에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Probability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true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해준 이유는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 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방식이 각 분류기 모델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예측값의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확률값을</a:t>
            </a:r>
            <a:r>
              <a:rPr kumimoji="1" lang="ko-KR" altLang="en-US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구하는 것이기 때문입니다</a:t>
            </a:r>
            <a:r>
              <a:rPr kumimoji="1" lang="en-US" altLang="ko-KR" sz="12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50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앞의 파라미터 튜닝 과정을 모두 마친 모델에 대한 성능과 각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에 대한 </a:t>
            </a:r>
            <a:r>
              <a:rPr kumimoji="1" lang="en-US" altLang="ko-Kore-KR" dirty="0"/>
              <a:t>baseline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각각의 모델로도 성능을 잘 보였던 랜덤포레스트와 </a:t>
            </a:r>
            <a:r>
              <a:rPr kumimoji="1" lang="en-US" altLang="ko-Kore-KR" dirty="0"/>
              <a:t>SV</a:t>
            </a:r>
            <a:r>
              <a:rPr kumimoji="1" lang="en-US" altLang="ko-KR" dirty="0"/>
              <a:t>M </a:t>
            </a:r>
            <a:r>
              <a:rPr kumimoji="1" lang="ko-KR" altLang="en-US" dirty="0"/>
              <a:t>모델을 </a:t>
            </a:r>
            <a:r>
              <a:rPr kumimoji="1" lang="ko-Kore-KR" altLang="en-US" dirty="0"/>
              <a:t>앙상블의 </a:t>
            </a:r>
            <a:r>
              <a:rPr kumimoji="1" lang="en-US" altLang="ko-Kore-KR" dirty="0"/>
              <a:t>voting classifier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soft voting </a:t>
            </a:r>
            <a:r>
              <a:rPr kumimoji="1" lang="ko-Kore-KR" altLang="en-US" dirty="0"/>
              <a:t>방식을 사용하여 학습시킨 결과 가장 높은 성능을 얻음을 알 수 있었습니다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이상으로 텀프로젝트 </a:t>
            </a:r>
            <a:r>
              <a:rPr kumimoji="1" lang="en-US" altLang="ko-KR" dirty="0"/>
              <a:t>3</a:t>
            </a:r>
            <a:r>
              <a:rPr kumimoji="1" lang="ko-Kore-KR" altLang="en-US" dirty="0"/>
              <a:t>번에 대한 발표를 마치겠습니다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67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프로젝트의 목적은 </a:t>
            </a:r>
            <a:r>
              <a:rPr kumimoji="1" lang="en-US" altLang="ko-KR" dirty="0"/>
              <a:t>1D </a:t>
            </a:r>
            <a:r>
              <a:rPr kumimoji="1" lang="ko-KR" altLang="en-US" dirty="0"/>
              <a:t>음성 데이터를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handcrafted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로 기술하는 법을 아는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세번째 </a:t>
            </a:r>
            <a:r>
              <a:rPr kumimoji="1" lang="ko-KR" altLang="en-US" dirty="0" err="1"/>
              <a:t>텀프로젝트에서</a:t>
            </a:r>
            <a:r>
              <a:rPr kumimoji="1" lang="ko-KR" altLang="en-US" dirty="0"/>
              <a:t> 사용되는 데이터는 음성 데이터 입니다</a:t>
            </a:r>
            <a:r>
              <a:rPr kumimoji="1" lang="en-US" altLang="ko-KR" dirty="0"/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매질인 공기 분자가 얼마나 크게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흔들렸는지에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형성되는 이러한 공기압의 진폭이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waveform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형태를 띄게 되어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축은 시간을</a:t>
            </a:r>
            <a:r>
              <a:rPr kumimoji="1" lang="en-US" altLang="ko-KR" dirty="0"/>
              <a:t>, y</a:t>
            </a:r>
            <a:r>
              <a:rPr kumimoji="1" lang="ko-KR" altLang="en-US" dirty="0"/>
              <a:t>축은 진폭을 가지는 그래프로 표현할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여기에 나와있는 그래프를 보면 알 수 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음성 데이터는 </a:t>
            </a:r>
            <a:r>
              <a:rPr kumimoji="1" lang="ko-KR" altLang="en-US" dirty="0" err="1"/>
              <a:t>연속형</a:t>
            </a:r>
            <a:r>
              <a:rPr kumimoji="1" lang="ko-KR" altLang="en-US" dirty="0"/>
              <a:t> 데이터이므로 모델 학습에 사용하기 위해서는 </a:t>
            </a:r>
            <a:r>
              <a:rPr kumimoji="1" lang="en-US" altLang="ko-KR" dirty="0"/>
              <a:t>discrete</a:t>
            </a:r>
            <a:r>
              <a:rPr kumimoji="1" lang="ko-KR" altLang="en-US" dirty="0"/>
              <a:t>한 벡터인 </a:t>
            </a:r>
            <a:r>
              <a:rPr kumimoji="1" lang="ko-KR" altLang="en-US" dirty="0" err="1"/>
              <a:t>이산형</a:t>
            </a:r>
            <a:r>
              <a:rPr kumimoji="1" lang="ko-KR" altLang="en-US" dirty="0"/>
              <a:t> 데이터로 변경해주어야 합니다</a:t>
            </a:r>
            <a:r>
              <a:rPr kumimoji="1" lang="en-US" altLang="ko-KR" dirty="0"/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 digital conversion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거쳐야하고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Quantization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이루어집니다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rate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초당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개수를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 그림과 같이 연속적인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값들을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value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근사 시키는 과정입니다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397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 그림에서 볼 수 있듯이 </a:t>
            </a:r>
            <a:r>
              <a:rPr kumimoji="1" lang="en-US" altLang="ko-Kore-KR" dirty="0"/>
              <a:t>sequential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time dependent</a:t>
            </a:r>
            <a:r>
              <a:rPr kumimoji="1" lang="ko-Kore-KR" altLang="en-US" dirty="0"/>
              <a:t>한 오디오 데이터를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invariant(stationary)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가정이 가능해지는 아주 짧은 구간으로 신호를 쪼개는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거칩니다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해당 간격은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20~40ms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잘린 구간 내에서 신호는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stationary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가정을 만족해 시간에 영향을 받지 않게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거쳐도 차원이 너무 크고 여러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결합되어 있어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뽑아내기가 어렵습니다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해결하고자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각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들의 합으로 표현해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domain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domain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변환시키는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 변환을 통하여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domain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변환된 정보를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바뀔 뿐만 아니라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amplitude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바뀝니다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변환에 의해 일어나는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 값들을 절댓값을 취해서 얻어집니다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 변환을 통해 얻은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시간 정보가 없어지는데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다루는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dependent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시간 정보를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보존해주기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Time Fourier 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Transfrom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(STFT)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방법을 사용해야합니다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일정한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잘라서 각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변환을 취하고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시간 순으로 이어 붙여 시간 정보를 보존하는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STFT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변환시킨 데이터를 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563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구한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 Filter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적용하여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Mel-Filter spectrogram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생성합니다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주파수보다 낮은 주파수에 더욱 민감하게 반응하는 사람의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청각기관을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모델링하여 표현한 것을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 Scale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하는데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구한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-filter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적용함으로써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-scale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바꿉니다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Mel-spectrogram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cosine transform 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취해주면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신호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추출할 수 있는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소리의 고유한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나타내는 수치인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 feature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있습니다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지금까지는 전반적으로 음성데이터를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전처리하는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과정에 대해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설명드렸고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코드에 대해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48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Train data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test data</a:t>
            </a:r>
            <a:r>
              <a:rPr kumimoji="1" lang="ko-Kore-KR" altLang="en-US" dirty="0"/>
              <a:t>를 로드하는 모듈인 모듈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,2</a:t>
            </a:r>
            <a:r>
              <a:rPr kumimoji="1" lang="ko-KR" altLang="en-US" dirty="0"/>
              <a:t>번 구현 코드를 설명하기 전에</a:t>
            </a:r>
            <a:r>
              <a:rPr kumimoji="1" lang="en-US" altLang="ko-KR" dirty="0"/>
              <a:t>, </a:t>
            </a:r>
            <a:r>
              <a:rPr kumimoji="1" lang="ko-Kore-KR" altLang="en-US" dirty="0"/>
              <a:t>음성 데이터의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를 추출하는 모듈에 대해 먼저 설명드리겠습니다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 </a:t>
            </a:r>
            <a:r>
              <a:rPr kumimoji="1" lang="en-US" altLang="ko-Kore-KR" dirty="0" err="1"/>
              <a:t>extract_feature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함수는 대표적인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인 </a:t>
            </a:r>
            <a:r>
              <a:rPr kumimoji="1" lang="en-US" altLang="ko-Kore-KR" dirty="0"/>
              <a:t>spectrogram, Mel-spectrogram, MFCC</a:t>
            </a:r>
            <a:r>
              <a:rPr kumimoji="1" lang="ko-Kore-KR" altLang="en-US" dirty="0"/>
              <a:t>를 구하는 함수입니다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우선 </a:t>
            </a:r>
            <a:r>
              <a:rPr kumimoji="1" lang="en-US" altLang="ko-Kore-KR" dirty="0"/>
              <a:t>Spectrogram</a:t>
            </a:r>
            <a:r>
              <a:rPr kumimoji="1" lang="ko-Kore-KR" altLang="en-US" dirty="0"/>
              <a:t>을 구하기 위해</a:t>
            </a:r>
            <a:r>
              <a:rPr kumimoji="1" lang="en-US" altLang="ko-Kore-KR" dirty="0"/>
              <a:t> STFT</a:t>
            </a:r>
            <a:r>
              <a:rPr kumimoji="1" lang="ko-Kore-KR" altLang="en-US" dirty="0"/>
              <a:t>함수를 활용합니다</a:t>
            </a:r>
            <a:r>
              <a:rPr kumimoji="1" lang="en-US" altLang="ko-Kore-KR" dirty="0"/>
              <a:t>. SIFT</a:t>
            </a:r>
            <a:r>
              <a:rPr kumimoji="1" lang="ko-Kore-KR" altLang="en-US" dirty="0"/>
              <a:t>는 단기간 푸리에 변환 함수로</a:t>
            </a:r>
            <a:r>
              <a:rPr kumimoji="1" lang="en-US" altLang="ko-Kore-KR" dirty="0"/>
              <a:t>, discrete audio signal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windowing</a:t>
            </a:r>
            <a:r>
              <a:rPr kumimoji="1" lang="ko-Kore-KR" altLang="en-US" dirty="0"/>
              <a:t>하여 프레임별로 나눈 후 </a:t>
            </a:r>
            <a:r>
              <a:rPr kumimoji="1" lang="en-US" altLang="ko-Kore-KR" dirty="0"/>
              <a:t>fast </a:t>
            </a:r>
            <a:r>
              <a:rPr kumimoji="1" lang="ko-Kore-KR" altLang="en-US" dirty="0"/>
              <a:t>푸리에 변환을 수행하는 것입니다</a:t>
            </a:r>
            <a:r>
              <a:rPr kumimoji="1" lang="en-US" altLang="ko-Kore-KR" dirty="0"/>
              <a:t>. STFT</a:t>
            </a:r>
            <a:r>
              <a:rPr kumimoji="1" lang="ko-Kore-KR" altLang="en-US" dirty="0"/>
              <a:t> 다큐먼트를 확인해보면 </a:t>
            </a:r>
            <a:r>
              <a:rPr kumimoji="1" lang="en-US" altLang="ko-Kore-KR" dirty="0"/>
              <a:t>speech</a:t>
            </a:r>
            <a:r>
              <a:rPr kumimoji="1" lang="ko-Kore-KR" altLang="en-US" dirty="0"/>
              <a:t>를 전처리하기 위해서는 파라미터 </a:t>
            </a:r>
            <a:r>
              <a:rPr kumimoji="1" lang="en-US" altLang="ko-Kore-KR" dirty="0" err="1"/>
              <a:t>n_fft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값을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3 </a:t>
            </a:r>
            <a:r>
              <a:rPr kumimoji="1" lang="ko-KR" altLang="en-US" dirty="0" err="1"/>
              <a:t>밀리초에</a:t>
            </a:r>
            <a:r>
              <a:rPr kumimoji="1" lang="ko-KR" altLang="en-US" dirty="0"/>
              <a:t> 해당하는 </a:t>
            </a:r>
            <a:r>
              <a:rPr kumimoji="1" lang="en-US" altLang="ko-Kore-KR" dirty="0"/>
              <a:t>5</a:t>
            </a:r>
            <a:r>
              <a:rPr kumimoji="1" lang="en-US" altLang="ko-KR" dirty="0"/>
              <a:t>12</a:t>
            </a:r>
            <a:r>
              <a:rPr kumimoji="1" lang="ko-KR" altLang="en-US" dirty="0"/>
              <a:t>로 지정하라는 언급이 있어 </a:t>
            </a:r>
            <a:r>
              <a:rPr kumimoji="1" lang="en-US" altLang="ko-KR" dirty="0" err="1"/>
              <a:t>n_fft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로 지정해주었습니다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Stft</a:t>
            </a:r>
            <a:r>
              <a:rPr kumimoji="1" lang="ko-Kore-KR" altLang="en-US" dirty="0"/>
              <a:t>해준 </a:t>
            </a:r>
            <a:r>
              <a:rPr kumimoji="1" lang="en-US" altLang="ko-Kore-KR" dirty="0"/>
              <a:t>spectrogram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np.abs</a:t>
            </a:r>
            <a:r>
              <a:rPr kumimoji="1" lang="en-US" altLang="ko-Kore-KR" dirty="0"/>
              <a:t>()</a:t>
            </a:r>
            <a:r>
              <a:rPr kumimoji="1" lang="ko-Kore-KR" altLang="en-US" dirty="0"/>
              <a:t>함수를 이용해 절댓값을 취하고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이것을 </a:t>
            </a:r>
            <a:r>
              <a:rPr kumimoji="1" lang="en-US" altLang="ko-Kore-KR" dirty="0" err="1"/>
              <a:t>np.mean</a:t>
            </a:r>
            <a:r>
              <a:rPr kumimoji="1" lang="en-US" altLang="ko-Kore-KR" dirty="0"/>
              <a:t>()</a:t>
            </a:r>
            <a:r>
              <a:rPr kumimoji="1" lang="ko-Kore-KR" altLang="en-US" dirty="0"/>
              <a:t>을 이용하여 프레임축의 평균값을 구합니다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49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Mel spectrogram</a:t>
            </a:r>
            <a:r>
              <a:rPr kumimoji="1" lang="ko-Kore-KR" altLang="en-US" dirty="0"/>
              <a:t>을 구현하기 위해서 먼저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앞에서 구한 </a:t>
            </a:r>
            <a:r>
              <a:rPr kumimoji="1" lang="en-US" altLang="ko-Kore-KR" dirty="0"/>
              <a:t>spectrogram</a:t>
            </a:r>
            <a:r>
              <a:rPr kumimoji="1" lang="ko-Kore-KR" altLang="en-US" dirty="0"/>
              <a:t>을 제곱하여 </a:t>
            </a:r>
            <a:r>
              <a:rPr kumimoji="1" lang="en-US" altLang="ko-Kore-KR" dirty="0" err="1"/>
              <a:t>power_spectrogram</a:t>
            </a:r>
            <a:r>
              <a:rPr kumimoji="1" lang="ko-Kore-KR" altLang="en-US" dirty="0"/>
              <a:t>을 만들고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feature.melspectrofgram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함수를 적용하여 </a:t>
            </a:r>
            <a:r>
              <a:rPr kumimoji="1" lang="en-US" altLang="ko-Kore-KR" dirty="0" err="1"/>
              <a:t>mel</a:t>
            </a:r>
            <a:r>
              <a:rPr kumimoji="1" lang="en-US" altLang="ko-Kore-KR" dirty="0"/>
              <a:t>-spectrogram</a:t>
            </a:r>
            <a:r>
              <a:rPr kumimoji="1" lang="ko-Kore-KR" altLang="en-US" dirty="0"/>
              <a:t>을 구합니다</a:t>
            </a:r>
            <a:r>
              <a:rPr kumimoji="1" lang="en-US" altLang="ko-Kore-KR" dirty="0"/>
              <a:t>. Mel-spectrogram</a:t>
            </a:r>
            <a:r>
              <a:rPr kumimoji="1" lang="ko-Kore-KR" altLang="en-US" dirty="0"/>
              <a:t> 함수에 대한 파라미터로 </a:t>
            </a:r>
            <a:r>
              <a:rPr kumimoji="1" lang="en-US" altLang="ko-Kore-KR" dirty="0" err="1"/>
              <a:t>stft</a:t>
            </a:r>
            <a:r>
              <a:rPr kumimoji="1" lang="ko-Kore-KR" altLang="en-US" dirty="0"/>
              <a:t>함수에서 사용하였던 </a:t>
            </a:r>
            <a:r>
              <a:rPr kumimoji="1" lang="en-US" altLang="ko-Kore-KR" dirty="0" err="1"/>
              <a:t>n_fft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값을 동일하게 </a:t>
            </a:r>
            <a:r>
              <a:rPr kumimoji="1" lang="en-US" altLang="ko-Kore-KR" dirty="0"/>
              <a:t>5</a:t>
            </a:r>
            <a:r>
              <a:rPr kumimoji="1" lang="en-US" altLang="ko-KR" dirty="0"/>
              <a:t>12</a:t>
            </a:r>
            <a:r>
              <a:rPr kumimoji="1" lang="ko-KR" altLang="en-US" dirty="0"/>
              <a:t>로 지정해줍니다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다음으로 </a:t>
            </a:r>
            <a:r>
              <a:rPr kumimoji="1" lang="en-US" altLang="ko-Kore-KR" dirty="0" err="1"/>
              <a:t>power_to_db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함수를 통하여 앞에서 구한 </a:t>
            </a:r>
            <a:r>
              <a:rPr kumimoji="1" lang="en-US" altLang="ko-Kore-KR" dirty="0"/>
              <a:t>power magnitude</a:t>
            </a:r>
            <a:r>
              <a:rPr kumimoji="1" lang="ko-Kore-KR" altLang="en-US" dirty="0"/>
              <a:t>를 데쉬벨로 변환합니다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이렇게 변환한 데이터를 </a:t>
            </a:r>
            <a:r>
              <a:rPr kumimoji="1" lang="en-US" altLang="ko-Kore-KR" dirty="0" err="1"/>
              <a:t>np.mean</a:t>
            </a:r>
            <a:r>
              <a:rPr kumimoji="1" lang="ko-Kore-KR" altLang="en-US" dirty="0"/>
              <a:t>함수를 이용하여 프레임 축의 평균값을 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533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MFCC</a:t>
            </a:r>
            <a:r>
              <a:rPr kumimoji="1" lang="ko-Kore-KR" altLang="en-US" dirty="0"/>
              <a:t>를 구하기 위해 앞에서 데쉬벨로 변환한 </a:t>
            </a:r>
            <a:r>
              <a:rPr kumimoji="1" lang="en-US" altLang="ko-Kore-KR" dirty="0" err="1"/>
              <a:t>mel</a:t>
            </a:r>
            <a:r>
              <a:rPr kumimoji="1" lang="en-US" altLang="ko-Kore-KR" dirty="0"/>
              <a:t>-spectrogram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feature_mfcc</a:t>
            </a:r>
            <a:r>
              <a:rPr kumimoji="1" lang="ko-Kore-KR" altLang="en-US" dirty="0"/>
              <a:t>의 함수 인자로 넣어준 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이를 </a:t>
            </a:r>
            <a:r>
              <a:rPr kumimoji="1" lang="en-US" altLang="ko-Kore-KR" dirty="0" err="1"/>
              <a:t>np.mean</a:t>
            </a:r>
            <a:r>
              <a:rPr kumimoji="1" lang="en-US" altLang="ko-Kore-KR" dirty="0"/>
              <a:t>()</a:t>
            </a:r>
            <a:r>
              <a:rPr kumimoji="1" lang="ko-Kore-KR" altLang="en-US" dirty="0"/>
              <a:t>함수를 이용해 </a:t>
            </a:r>
            <a:r>
              <a:rPr kumimoji="1" lang="en-US" altLang="ko-Kore-KR" dirty="0"/>
              <a:t>MFCC</a:t>
            </a:r>
            <a:r>
              <a:rPr kumimoji="1" lang="ko-Kore-KR" altLang="en-US" dirty="0"/>
              <a:t>의 프레임 축의 평균값을 구합니다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 err="1"/>
              <a:t>Mfcc</a:t>
            </a:r>
            <a:r>
              <a:rPr kumimoji="1" lang="en-US" altLang="ko-Kore-KR" dirty="0"/>
              <a:t> feature</a:t>
            </a:r>
            <a:r>
              <a:rPr kumimoji="1" lang="ko-Kore-KR" altLang="en-US" dirty="0"/>
              <a:t>까지 다 구현한 후</a:t>
            </a:r>
            <a:r>
              <a:rPr kumimoji="1" lang="en-US" altLang="ko-Kore-KR" dirty="0"/>
              <a:t>, </a:t>
            </a:r>
            <a:r>
              <a:rPr kumimoji="1" lang="en-US" altLang="ko-KR" dirty="0" err="1"/>
              <a:t>extract_feature</a:t>
            </a:r>
            <a:r>
              <a:rPr kumimoji="1" lang="ko-KR" altLang="en-US" dirty="0"/>
              <a:t>함수의 </a:t>
            </a:r>
            <a:r>
              <a:rPr kumimoji="1" lang="ko-KR" altLang="en-US" dirty="0" err="1"/>
              <a:t>반환값으로</a:t>
            </a:r>
            <a:r>
              <a:rPr kumimoji="1" lang="ko-KR" altLang="en-US" dirty="0"/>
              <a:t> 지금까지 구했던 </a:t>
            </a:r>
            <a:r>
              <a:rPr kumimoji="1" lang="en-US" altLang="ko-KR" dirty="0"/>
              <a:t>spectrogram, </a:t>
            </a:r>
            <a:r>
              <a:rPr kumimoji="1" lang="en-US" altLang="ko-KR" dirty="0" err="1"/>
              <a:t>mel</a:t>
            </a:r>
            <a:r>
              <a:rPr kumimoji="1" lang="en-US" altLang="ko-KR" dirty="0"/>
              <a:t> spectrogram, </a:t>
            </a:r>
            <a:r>
              <a:rPr kumimoji="1" lang="en-US" altLang="ko-KR" dirty="0" err="1"/>
              <a:t>mfcc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반환합니다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381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 서 구현한 </a:t>
            </a:r>
            <a:r>
              <a:rPr kumimoji="1" lang="en-US" altLang="ko-Kore-KR" dirty="0" err="1"/>
              <a:t>extract_feature</a:t>
            </a:r>
            <a:r>
              <a:rPr kumimoji="1" lang="ko-Kore-KR" altLang="en-US" dirty="0"/>
              <a:t>함수를 이용하여 </a:t>
            </a:r>
            <a:r>
              <a:rPr kumimoji="1" lang="en-US" altLang="ko-Kore-KR" dirty="0" err="1"/>
              <a:t>train_data</a:t>
            </a:r>
            <a:r>
              <a:rPr kumimoji="1" lang="ko-Kore-KR" altLang="en-US" dirty="0"/>
              <a:t>를 적절하게 로드할 수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먼저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train_csv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파일에 있는 음성 파일 이름과</a:t>
            </a:r>
            <a:r>
              <a:rPr kumimoji="1" lang="en-US" altLang="ko-Kore-KR" dirty="0"/>
              <a:t> emotion </a:t>
            </a:r>
            <a:r>
              <a:rPr kumimoji="1" lang="ko-Kore-KR" altLang="en-US" dirty="0"/>
              <a:t>정보를 통하여 학습용 데이터를 로드합니다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여기에서 </a:t>
            </a:r>
            <a:r>
              <a:rPr kumimoji="1" lang="en-US" altLang="ko-Kore-KR" dirty="0"/>
              <a:t>Emotion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의 라벨값입니다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음성데이터의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추출하는 </a:t>
            </a:r>
            <a:r>
              <a:rPr kumimoji="1" lang="en-US" altLang="ko-KR" dirty="0"/>
              <a:t>Extract feature</a:t>
            </a:r>
            <a:r>
              <a:rPr kumimoji="1" lang="ko-KR" altLang="en-US" dirty="0"/>
              <a:t>함수의 </a:t>
            </a:r>
            <a:r>
              <a:rPr kumimoji="1" lang="ko-KR" altLang="en-US" dirty="0" err="1"/>
              <a:t>인자값이</a:t>
            </a:r>
            <a:r>
              <a:rPr kumimoji="1" lang="ko-KR" altLang="en-US" dirty="0"/>
              <a:t> 파일 경로이기 때문에 </a:t>
            </a:r>
            <a:r>
              <a:rPr kumimoji="1" lang="ko-KR" altLang="en-US" dirty="0" err="1"/>
              <a:t>파일경로를</a:t>
            </a:r>
            <a:r>
              <a:rPr kumimoji="1" lang="ko-KR" altLang="en-US" dirty="0"/>
              <a:t> 적절하게 잘 설정해줘야 합니다</a:t>
            </a:r>
            <a:r>
              <a:rPr kumimoji="1" lang="en-US" altLang="ko-KR" dirty="0"/>
              <a:t>.</a:t>
            </a:r>
            <a:r>
              <a:rPr kumimoji="1" lang="ko-Kore-KR" altLang="en-US" dirty="0"/>
              <a:t> 이 파일 경로는 기본 파일 경로인 대문자 </a:t>
            </a:r>
            <a:r>
              <a:rPr kumimoji="1" lang="en-US" altLang="ko-Kore-KR" dirty="0"/>
              <a:t>PATH</a:t>
            </a:r>
            <a:r>
              <a:rPr kumimoji="1" lang="ko-Kore-KR" altLang="en-US" dirty="0"/>
              <a:t>와 기본 학습 데이터의 파일 경로인 이것과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Train_csv</a:t>
            </a:r>
            <a:r>
              <a:rPr kumimoji="1" lang="ko-Kore-KR" altLang="en-US" dirty="0"/>
              <a:t> 파일에 있는 음성 파일의 이름을 </a:t>
            </a:r>
            <a:r>
              <a:rPr kumimoji="1" lang="en-US" altLang="ko-Kore-KR" dirty="0"/>
              <a:t>joi</a:t>
            </a:r>
            <a:r>
              <a:rPr kumimoji="1" lang="en-US" altLang="ko-KR" dirty="0"/>
              <a:t>n </a:t>
            </a:r>
            <a:r>
              <a:rPr kumimoji="1" lang="ko-KR" altLang="en-US" dirty="0"/>
              <a:t>해 준 것입니다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지정한 </a:t>
            </a:r>
            <a:r>
              <a:rPr kumimoji="1" lang="en-US" altLang="ko-Kore-KR" dirty="0"/>
              <a:t>Path</a:t>
            </a:r>
            <a:r>
              <a:rPr kumimoji="1" lang="ko-Kore-KR" altLang="en-US" dirty="0"/>
              <a:t>를 이용하여 음성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eature</a:t>
            </a:r>
            <a:r>
              <a:rPr kumimoji="1" lang="ko-KR" altLang="en-US" dirty="0"/>
              <a:t>들을 불러오고 </a:t>
            </a:r>
            <a:r>
              <a:rPr kumimoji="1" lang="en-US" altLang="ko-KR" dirty="0"/>
              <a:t>train data </a:t>
            </a:r>
            <a:r>
              <a:rPr kumimoji="1" lang="ko-KR" altLang="en-US" dirty="0"/>
              <a:t>사전 속 배열에 각각 추가해줍니다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103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Test data</a:t>
            </a:r>
            <a:r>
              <a:rPr kumimoji="1" lang="ko-Kore-KR" altLang="en-US" dirty="0"/>
              <a:t>를 로드하는 과정은 앞서 설명드린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를 로드하는 과정과 동일합니다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단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파일 경로를 지정할 때 </a:t>
            </a:r>
            <a:r>
              <a:rPr kumimoji="1" lang="en-US" altLang="ko-Kore-KR" dirty="0" err="1"/>
              <a:t>test_data</a:t>
            </a:r>
            <a:r>
              <a:rPr kumimoji="1" lang="ko-Kore-KR" altLang="en-US" dirty="0"/>
              <a:t>에 해당하는 경로로 해주어야 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84E1D-D95D-5540-8E30-D6885859D7F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625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C4AED-4CC6-6D4C-8BEE-3576BAD1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1656BB-76CC-3F40-9313-6D7A591E1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DE8BF-FBC7-8845-B50C-9584EB1B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56DAC-830C-D844-A2E1-BA84D80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32A61-3FFE-3F43-86B3-1C5F6AE6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49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090D9-51AC-2F46-9E83-89441FD5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B1EE6-7F37-5145-BF98-7603D6B7F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3E7E5-E4C4-CC44-9397-D0DF7A3B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D4EC8-ECC9-304F-B578-6B08409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C8A7AC-9AB1-D64F-8CE8-90B9A892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56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EC4647-4E4D-B542-A47B-4237B1552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E6066-FAFD-C245-89F0-32880977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2887B-BC09-9E4E-9095-7DDD7A60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612E5-8290-E248-A4EA-553FD535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54176-58F4-7149-B2E8-555DB13C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3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6293-4498-4944-B2F0-8758AEE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40CA-330F-3A49-9773-81F166EE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9563B-3149-0E46-B99C-C872DB1C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42A36-2F32-B24C-86E5-56F8E905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1DA2B-BB50-B645-B439-C852735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9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674D-531D-7C4E-A48A-003A6D98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DB703C-090A-A049-A8D3-C2EE5C4C6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73701-8FE3-AE40-9F7C-4DFAE293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6ACFA-F4A8-0E47-82AE-3861F7C1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796C7-4F77-2041-9CE2-FE23F4EA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39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D445A-F79F-E04B-9CC1-15635535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28D3F-A5D9-6C4E-A0A7-2E4D11ECD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E1CF3-43F4-D346-8A8C-E9A0B1F6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86FD3-3D10-954F-9222-31FF3AA5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59CFBE-AFFF-AD46-A4FA-1A9CE7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7B78A-A54A-164C-B9AB-01CB60D5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71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69971-7646-B047-8CE0-3E6E5524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FB496-E0AB-6E45-A276-9DBD1F25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6FC02-8D8B-1343-90CF-00CB827F8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3C42E-76CD-874D-9367-52E9D7EE9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889CD9-CB78-D84F-BC24-5049FC55E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5F1D6F-FB70-104D-A606-51CE1D14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389676-8A9E-9645-8FB3-C94C048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DE812C-4F2A-E445-8727-68BD335D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92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942A3-9789-EB48-B07E-04C840D4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5F6989-38D9-7349-B38B-96B0461D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4398FF-F1AC-3D48-B258-7F4A6B9B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3200E-2E44-BE4D-BD83-7B515325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54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5B7B-F761-0C48-A9F2-F6DF96F3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82AA9C-495C-7148-A4A8-771C6BDB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3BCAB-489B-204D-B0D6-8DB287A4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9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63C9C-3ABF-8B4F-9E83-EA9926F2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ADEE-C7D7-9D46-8D0F-7FD29278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9C5C0-C42A-B34F-8A61-1A7F22388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657D04-784E-E64B-9BDE-12904DBA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FEAA-B296-724A-9FFF-CC2C3166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57C6C-59EF-AF4E-ADA3-1CFAEBC2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751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FB884-A76B-584B-8676-15DA9C09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67BA3D-ED27-B540-BF87-7D4F0F61D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AF027-11E1-A040-A7D5-4F6461F7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D58D2E-A483-3F4D-B401-6DF862A7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ABFB1-2248-1240-A101-D247D4A2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4CB7-E180-1F40-8A77-5A548B34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686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91D473-38ED-F248-9A65-97E9533E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9B227-0559-9E45-9F9B-185C14583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9CBB6-55B5-8C44-8610-4FFA78570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7AF5-9ECC-5045-8C54-B0243E803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80A54-B4DB-9841-B867-839DCB1D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2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83837-C7B7-984C-8468-F6D558E6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91255"/>
            <a:ext cx="12192000" cy="2049517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Autofit/>
          </a:bodyPr>
          <a:lstStyle/>
          <a:p>
            <a:pPr algn="l"/>
            <a:r>
              <a:rPr lang="ko-KR" altLang="en-US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프로젝트</a:t>
            </a:r>
            <a:r>
              <a:rPr lang="en-US" altLang="ko-KR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_3</a:t>
            </a:r>
            <a:br>
              <a:rPr lang="en-US" altLang="ko-KR" sz="4500" b="1" dirty="0">
                <a:solidFill>
                  <a:schemeClr val="bg1"/>
                </a:solidFill>
              </a:rPr>
            </a:br>
            <a:r>
              <a:rPr lang="ko-KR" altLang="en-US" sz="4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" altLang="ko-Kore-KR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1D </a:t>
            </a:r>
            <a:r>
              <a:rPr lang="ko-KR" altLang="en-US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음성 데이터 다루기 </a:t>
            </a:r>
            <a:r>
              <a:rPr lang="en-US" altLang="ko-KR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감정 분류기</a:t>
            </a:r>
            <a:endParaRPr kumimoji="1" lang="ko-Kore-KR" altLang="en-US" sz="4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6D54B-B2D3-FB4E-9AD3-4C64FAC48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5595" y="4568984"/>
            <a:ext cx="4855779" cy="1075065"/>
          </a:xfrm>
        </p:spPr>
        <p:txBody>
          <a:bodyPr/>
          <a:lstStyle/>
          <a:p>
            <a:pPr algn="r"/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지능기전공학부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스마트기기공학과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19011773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문이선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32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2"/>
    </mc:Choice>
    <mc:Fallback>
      <p:transition spd="slow" advTm="75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104AF2F-AB7F-2742-B29F-A090BD59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09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[module_6]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 </a:t>
            </a:r>
            <a:r>
              <a:rPr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피처를 이용한 모델 학습하기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C6A066-C8A5-EC4D-8442-CB6FE1D9EE70}"/>
              </a:ext>
            </a:extLst>
          </p:cNvPr>
          <p:cNvSpPr/>
          <p:nvPr/>
        </p:nvSpPr>
        <p:spPr>
          <a:xfrm>
            <a:off x="1706791" y="2448619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 Search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tuned param : </a:t>
            </a:r>
            <a:r>
              <a:rPr kumimoji="1"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0E662-77A9-BF48-94F1-6C8C724D4A13}"/>
              </a:ext>
            </a:extLst>
          </p:cNvPr>
          <p:cNvSpPr/>
          <p:nvPr/>
        </p:nvSpPr>
        <p:spPr>
          <a:xfrm>
            <a:off x="4253556" y="2448619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Radom Forest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F5252-A4AB-E94F-9E55-F1698F4EF1A7}"/>
              </a:ext>
            </a:extLst>
          </p:cNvPr>
          <p:cNvSpPr/>
          <p:nvPr/>
        </p:nvSpPr>
        <p:spPr>
          <a:xfrm>
            <a:off x="409703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AA938-7F84-7346-885E-97C7D5E9634D}"/>
              </a:ext>
            </a:extLst>
          </p:cNvPr>
          <p:cNvSpPr/>
          <p:nvPr/>
        </p:nvSpPr>
        <p:spPr>
          <a:xfrm>
            <a:off x="4264243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 boosting classifier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83C8CEB-DDFE-7D45-8C89-C57F57EA1E44}"/>
              </a:ext>
            </a:extLst>
          </p:cNvPr>
          <p:cNvSpPr txBox="1">
            <a:spLocks/>
          </p:cNvSpPr>
          <p:nvPr/>
        </p:nvSpPr>
        <p:spPr>
          <a:xfrm>
            <a:off x="557904" y="1973128"/>
            <a:ext cx="3977025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랜덤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포레스트의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최상의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선택 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6B3FD481-0524-624D-B5D1-B648A6D08410}"/>
              </a:ext>
            </a:extLst>
          </p:cNvPr>
          <p:cNvSpPr txBox="1">
            <a:spLocks/>
          </p:cNvSpPr>
          <p:nvPr/>
        </p:nvSpPr>
        <p:spPr>
          <a:xfrm>
            <a:off x="557905" y="4304112"/>
            <a:ext cx="4457988" cy="4012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 향상을 위해 추가적으로 사용해보았던 모델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12002089-1B85-1D49-AEE7-A63092F03424}"/>
              </a:ext>
            </a:extLst>
          </p:cNvPr>
          <p:cNvSpPr txBox="1">
            <a:spLocks/>
          </p:cNvSpPr>
          <p:nvPr/>
        </p:nvSpPr>
        <p:spPr>
          <a:xfrm>
            <a:off x="3739842" y="2885821"/>
            <a:ext cx="323105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0B68C723-9C6D-844D-81B2-37BC86142A67}"/>
              </a:ext>
            </a:extLst>
          </p:cNvPr>
          <p:cNvSpPr txBox="1">
            <a:spLocks/>
          </p:cNvSpPr>
          <p:nvPr/>
        </p:nvSpPr>
        <p:spPr>
          <a:xfrm>
            <a:off x="6395676" y="2885821"/>
            <a:ext cx="563263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09DFD8-9CE6-1548-9357-F2883D9E7112}"/>
              </a:ext>
            </a:extLst>
          </p:cNvPr>
          <p:cNvSpPr/>
          <p:nvPr/>
        </p:nvSpPr>
        <p:spPr>
          <a:xfrm>
            <a:off x="6191512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Ada-boost classifier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261C1B-2C79-DD43-9516-24211C5214BC}"/>
              </a:ext>
            </a:extLst>
          </p:cNvPr>
          <p:cNvSpPr/>
          <p:nvPr/>
        </p:nvSpPr>
        <p:spPr>
          <a:xfrm>
            <a:off x="8118781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Bagging classifier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B3552F-8542-FB43-B4A7-78A1274330B5}"/>
              </a:ext>
            </a:extLst>
          </p:cNvPr>
          <p:cNvSpPr/>
          <p:nvPr/>
        </p:nvSpPr>
        <p:spPr>
          <a:xfrm>
            <a:off x="10037035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soft voting</a:t>
            </a:r>
            <a:endParaRPr kumimoji="1" lang="en-US" altLang="ko-Kore-KR" sz="1300" b="1" dirty="0">
              <a:solidFill>
                <a:schemeClr val="accent3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091959-1FAC-EA44-AE1D-028C663C3229}"/>
              </a:ext>
            </a:extLst>
          </p:cNvPr>
          <p:cNvSpPr/>
          <p:nvPr/>
        </p:nvSpPr>
        <p:spPr>
          <a:xfrm>
            <a:off x="7258615" y="2442225"/>
            <a:ext cx="2691921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최적의 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 가지는 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 forest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F9A9FF-62DB-E143-950D-324DFA74CB8A}"/>
              </a:ext>
            </a:extLst>
          </p:cNvPr>
          <p:cNvSpPr/>
          <p:nvPr/>
        </p:nvSpPr>
        <p:spPr>
          <a:xfrm>
            <a:off x="2336973" y="4872613"/>
            <a:ext cx="1842443" cy="118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 classifier</a:t>
            </a:r>
            <a:endParaRPr kumimoji="1" lang="en-US" altLang="ko-Kore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35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68"/>
    </mc:Choice>
    <mc:Fallback>
      <p:transition spd="slow" advTm="930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[module_6]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 </a:t>
            </a:r>
            <a:r>
              <a:rPr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피처를 이용한 모델 학습하기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24C25F-C635-D04C-84CF-EC3D9CF6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0" y="1286765"/>
            <a:ext cx="5257633" cy="5447668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1033BAC0-6BAF-A14A-A9B0-F00A87255730}"/>
              </a:ext>
            </a:extLst>
          </p:cNvPr>
          <p:cNvSpPr txBox="1">
            <a:spLocks/>
          </p:cNvSpPr>
          <p:nvPr/>
        </p:nvSpPr>
        <p:spPr>
          <a:xfrm>
            <a:off x="6096000" y="1286765"/>
            <a:ext cx="5025081" cy="93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다른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분류기를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활용하거나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파라미터를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튜닝하는 방법 이외에 사용한 것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StandardScaler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3110DE-F71E-DD40-814F-510DEB1A0CB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52119" y="1751879"/>
            <a:ext cx="3043881" cy="68211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AE4376EC-5FE5-7C4D-9030-36394C94A7DF}"/>
              </a:ext>
            </a:extLst>
          </p:cNvPr>
          <p:cNvSpPr txBox="1">
            <a:spLocks/>
          </p:cNvSpPr>
          <p:nvPr/>
        </p:nvSpPr>
        <p:spPr>
          <a:xfrm>
            <a:off x="7638534" y="2899109"/>
            <a:ext cx="1940011" cy="58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&lt;&lt; best model&gt;&gt;</a:t>
            </a:r>
            <a:endParaRPr lang="ko-Kore-KR" altLang="en-US" sz="1700" dirty="0">
              <a:solidFill>
                <a:schemeClr val="bg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E51FCA-FDB3-B743-80E7-F1605A213C37}"/>
              </a:ext>
            </a:extLst>
          </p:cNvPr>
          <p:cNvSpPr/>
          <p:nvPr/>
        </p:nvSpPr>
        <p:spPr>
          <a:xfrm>
            <a:off x="6427716" y="3479207"/>
            <a:ext cx="4958892" cy="7837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 forest classifier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en-US" altLang="ko-KR" sz="13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random_state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1, criterion = ‘entropy’, </a:t>
            </a:r>
            <a:r>
              <a:rPr kumimoji="1" lang="en-US" altLang="ko-KR" sz="13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200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89CECE-525E-0747-9B75-A362205639B8}"/>
              </a:ext>
            </a:extLst>
          </p:cNvPr>
          <p:cNvSpPr/>
          <p:nvPr/>
        </p:nvSpPr>
        <p:spPr>
          <a:xfrm>
            <a:off x="6448310" y="4607942"/>
            <a:ext cx="4958892" cy="6916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SVC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C = 100, </a:t>
            </a:r>
            <a:r>
              <a:rPr kumimoji="1" lang="en-US" altLang="ko-KR" sz="13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tol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0.5, gamma = 0.3, probability = True</a:t>
            </a:r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185272BF-A1A1-A44C-9AA7-36AA632F2523}"/>
              </a:ext>
            </a:extLst>
          </p:cNvPr>
          <p:cNvSpPr txBox="1">
            <a:spLocks/>
          </p:cNvSpPr>
          <p:nvPr/>
        </p:nvSpPr>
        <p:spPr>
          <a:xfrm>
            <a:off x="8608539" y="4262979"/>
            <a:ext cx="323105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607EE4-A1D8-824E-A389-7EF7B357EEB8}"/>
              </a:ext>
            </a:extLst>
          </p:cNvPr>
          <p:cNvSpPr/>
          <p:nvPr/>
        </p:nvSpPr>
        <p:spPr>
          <a:xfrm>
            <a:off x="6448310" y="5858313"/>
            <a:ext cx="4958892" cy="6916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endParaRPr kumimoji="1" lang="en-US" altLang="ko-KR" sz="1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voting = ‘soft’</a:t>
            </a:r>
          </a:p>
        </p:txBody>
      </p:sp>
      <p:sp>
        <p:nvSpPr>
          <p:cNvPr id="26" name="내용 개체 틀 6">
            <a:extLst>
              <a:ext uri="{FF2B5EF4-FFF2-40B4-BE49-F238E27FC236}">
                <a16:creationId xmlns:a16="http://schemas.microsoft.com/office/drawing/2014/main" id="{F940B759-68F8-7148-ACC4-55344A14CDB8}"/>
              </a:ext>
            </a:extLst>
          </p:cNvPr>
          <p:cNvSpPr txBox="1">
            <a:spLocks/>
          </p:cNvSpPr>
          <p:nvPr/>
        </p:nvSpPr>
        <p:spPr>
          <a:xfrm>
            <a:off x="8608539" y="5349729"/>
            <a:ext cx="323105" cy="589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ore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ore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</a:t>
            </a:r>
            <a:endParaRPr lang="ko-Kore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58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1"/>
    </mc:Choice>
    <mc:Fallback>
      <p:transition spd="slow" advTm="574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2DED-8ACC-A14F-9BF6-A69D6BF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063" y="2433407"/>
            <a:ext cx="2168166" cy="512213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performance</a:t>
            </a:r>
            <a:endParaRPr lang="ko-Kore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E40861-2EC4-EA44-9D2A-81635464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46" y="5426498"/>
            <a:ext cx="7200000" cy="3038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2A872D-C61A-9E47-909D-3FAB419DF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29"/>
          <a:stretch/>
        </p:blipFill>
        <p:spPr>
          <a:xfrm>
            <a:off x="4494143" y="4072241"/>
            <a:ext cx="7200000" cy="3248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77F29D-189F-A141-BF0A-01CF3B308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55"/>
          <a:stretch/>
        </p:blipFill>
        <p:spPr>
          <a:xfrm>
            <a:off x="4484000" y="2858612"/>
            <a:ext cx="7200000" cy="3096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F65FE8-4CB9-ED48-A79D-56C94DCFE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000" y="4470436"/>
            <a:ext cx="7200000" cy="8761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50B2FB-3C49-7343-B5BC-A5E943F62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168" y="3202567"/>
            <a:ext cx="7200000" cy="8019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93FFE0-4D2C-5447-94AD-D7FB27659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000" y="5842326"/>
            <a:ext cx="7200000" cy="831769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B8AFD0B-1BF1-0649-A471-8837FC3E6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89" y="3603525"/>
            <a:ext cx="2425700" cy="1917700"/>
          </a:xfrm>
          <a:prstGeom prst="rect">
            <a:avLst/>
          </a:prstGeom>
        </p:spPr>
      </p:pic>
      <p:pic>
        <p:nvPicPr>
          <p:cNvPr id="32" name="Picture 2" descr="음성인식 리포트] 음성 인식기에 데이터를 학습시키는 방법 - 아틀라스랩스 블로그 | Atlas Labs">
            <a:extLst>
              <a:ext uri="{FF2B5EF4-FFF2-40B4-BE49-F238E27FC236}">
                <a16:creationId xmlns:a16="http://schemas.microsoft.com/office/drawing/2014/main" id="{5EEBB5E0-106E-9144-87FF-BF872FEF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36" y="336206"/>
            <a:ext cx="41451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4057B293-354E-B642-92EE-4C9E5265FCDC}"/>
              </a:ext>
            </a:extLst>
          </p:cNvPr>
          <p:cNvSpPr/>
          <p:nvPr/>
        </p:nvSpPr>
        <p:spPr>
          <a:xfrm>
            <a:off x="639634" y="4739673"/>
            <a:ext cx="1747375" cy="358219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4A43B0A-B65D-A745-AFA7-BA85B921338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46648" y="3603525"/>
            <a:ext cx="1887520" cy="158165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F1FBDD8-65C5-C542-90D5-D1ABC4D39B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86673" y="4634297"/>
            <a:ext cx="1997327" cy="2742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액자 25">
            <a:extLst>
              <a:ext uri="{FF2B5EF4-FFF2-40B4-BE49-F238E27FC236}">
                <a16:creationId xmlns:a16="http://schemas.microsoft.com/office/drawing/2014/main" id="{13E7C6B2-F114-8B44-9A28-1C244E04F466}"/>
              </a:ext>
            </a:extLst>
          </p:cNvPr>
          <p:cNvSpPr/>
          <p:nvPr/>
        </p:nvSpPr>
        <p:spPr>
          <a:xfrm>
            <a:off x="11011526" y="5852989"/>
            <a:ext cx="849868" cy="435918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EDF23E1-CE83-A642-8369-771AD1549F7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436841" y="4910965"/>
            <a:ext cx="2047159" cy="134724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6">
            <a:extLst>
              <a:ext uri="{FF2B5EF4-FFF2-40B4-BE49-F238E27FC236}">
                <a16:creationId xmlns:a16="http://schemas.microsoft.com/office/drawing/2014/main" id="{AD718FE5-7230-784D-9670-84E2E7BC4548}"/>
              </a:ext>
            </a:extLst>
          </p:cNvPr>
          <p:cNvSpPr txBox="1">
            <a:spLocks/>
          </p:cNvSpPr>
          <p:nvPr/>
        </p:nvSpPr>
        <p:spPr>
          <a:xfrm>
            <a:off x="10936384" y="5562907"/>
            <a:ext cx="1208059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lang="ko-KR" altLang="en-US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score</a:t>
            </a:r>
            <a:endParaRPr lang="ko-Kore-KR" altLang="en-US" sz="1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4"/>
    </mc:Choice>
    <mc:Fallback>
      <p:transition spd="slow" advTm="252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B8AF6D0-7271-EB4D-A7FC-4347457E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" b="47305"/>
          <a:stretch/>
        </p:blipFill>
        <p:spPr>
          <a:xfrm>
            <a:off x="132937" y="2136206"/>
            <a:ext cx="8271513" cy="1044146"/>
          </a:xfrm>
        </p:spPr>
      </p:pic>
      <p:pic>
        <p:nvPicPr>
          <p:cNvPr id="1026" name="Picture 2" descr="음성인식 리포트] 음성 인식기에 데이터를 학습시키는 방법 - 아틀라스랩스 블로그 | Atlas Labs">
            <a:extLst>
              <a:ext uri="{FF2B5EF4-FFF2-40B4-BE49-F238E27FC236}">
                <a16:creationId xmlns:a16="http://schemas.microsoft.com/office/drawing/2014/main" id="{B69BC615-3A1D-8E44-A2F9-C55C1452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36" y="336206"/>
            <a:ext cx="41451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EF696B-A358-4A4D-A503-C21020B0AD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9" t="19502" r="1195" b="27155"/>
          <a:stretch/>
        </p:blipFill>
        <p:spPr>
          <a:xfrm>
            <a:off x="1176831" y="3280719"/>
            <a:ext cx="4366465" cy="286058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E0F618-4EEE-BB4C-86CB-0C4846CA95DB}"/>
              </a:ext>
            </a:extLst>
          </p:cNvPr>
          <p:cNvSpPr txBox="1">
            <a:spLocks/>
          </p:cNvSpPr>
          <p:nvPr/>
        </p:nvSpPr>
        <p:spPr>
          <a:xfrm>
            <a:off x="1822815" y="6241675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연속형 데이터 형식인 </a:t>
            </a:r>
            <a:r>
              <a:rPr lang="ko-Kore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음성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6462A-7558-8D46-B5F5-D1A1B936C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370931"/>
            <a:ext cx="5782276" cy="26801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793357-6DC0-4B4C-8B55-50096A5B7240}"/>
              </a:ext>
            </a:extLst>
          </p:cNvPr>
          <p:cNvSpPr/>
          <p:nvPr/>
        </p:nvSpPr>
        <p:spPr>
          <a:xfrm>
            <a:off x="10186818" y="5030522"/>
            <a:ext cx="1391463" cy="501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Sampling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1A60F-5F9E-D34B-8CBB-35DDDC3B4256}"/>
              </a:ext>
            </a:extLst>
          </p:cNvPr>
          <p:cNvSpPr/>
          <p:nvPr/>
        </p:nvSpPr>
        <p:spPr>
          <a:xfrm>
            <a:off x="10186817" y="5740331"/>
            <a:ext cx="1391464" cy="501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Quantization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01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96"/>
    </mc:Choice>
    <mc:Fallback>
      <p:transition spd="slow" advTm="540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28DA71-79F7-1E4C-9A1A-44F475C1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8" b="11318"/>
          <a:stretch/>
        </p:blipFill>
        <p:spPr>
          <a:xfrm>
            <a:off x="503808" y="1580521"/>
            <a:ext cx="5592192" cy="3696957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E2DA1A-3F93-D247-AC4D-163A8C76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656" t="47703" r="4809" b="2885"/>
          <a:stretch/>
        </p:blipFill>
        <p:spPr>
          <a:xfrm>
            <a:off x="7013868" y="702434"/>
            <a:ext cx="3756455" cy="2150076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8DA7BA-8C70-EE4C-9B52-F69813DF9A2D}"/>
              </a:ext>
            </a:extLst>
          </p:cNvPr>
          <p:cNvSpPr txBox="1">
            <a:spLocks/>
          </p:cNvSpPr>
          <p:nvPr/>
        </p:nvSpPr>
        <p:spPr>
          <a:xfrm>
            <a:off x="229443" y="1383569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</a:t>
            </a:r>
            <a:r>
              <a:rPr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구하는 과정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E4D006-A2CD-6546-B01A-CB7F8BF2DDF3}"/>
              </a:ext>
            </a:extLst>
          </p:cNvPr>
          <p:cNvSpPr txBox="1">
            <a:spLocks/>
          </p:cNvSpPr>
          <p:nvPr/>
        </p:nvSpPr>
        <p:spPr>
          <a:xfrm>
            <a:off x="7356864" y="2852510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ore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Fast Fourier Transform</a:t>
            </a:r>
            <a:endParaRPr lang="ko-Kore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E5FA41-A4E3-FC4B-98AF-5D7488C79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3" t="6556" r="914" b="4619"/>
          <a:stretch/>
        </p:blipFill>
        <p:spPr>
          <a:xfrm>
            <a:off x="6397184" y="4227911"/>
            <a:ext cx="5291008" cy="192765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3A9C76E-0766-114B-BEB7-E7ADC6C9B58A}"/>
              </a:ext>
            </a:extLst>
          </p:cNvPr>
          <p:cNvSpPr txBox="1">
            <a:spLocks/>
          </p:cNvSpPr>
          <p:nvPr/>
        </p:nvSpPr>
        <p:spPr>
          <a:xfrm>
            <a:off x="7507456" y="6147768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ore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Short Time Fourier Transform</a:t>
            </a:r>
            <a:endParaRPr lang="ko-Kore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71B6D28-8551-DD45-88B4-19258834F7F1}"/>
              </a:ext>
            </a:extLst>
          </p:cNvPr>
          <p:cNvSpPr/>
          <p:nvPr/>
        </p:nvSpPr>
        <p:spPr>
          <a:xfrm>
            <a:off x="3299904" y="1447159"/>
            <a:ext cx="3025883" cy="2150076"/>
          </a:xfrm>
          <a:prstGeom prst="frame">
            <a:avLst>
              <a:gd name="adj1" fmla="val 6753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5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58"/>
    </mc:Choice>
    <mc:Fallback>
      <p:transition spd="slow" advTm="925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28DA71-79F7-1E4C-9A1A-44F475C1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8" b="11318"/>
          <a:stretch/>
        </p:blipFill>
        <p:spPr>
          <a:xfrm>
            <a:off x="503808" y="1580521"/>
            <a:ext cx="5592192" cy="369695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8DA7BA-8C70-EE4C-9B52-F69813DF9A2D}"/>
              </a:ext>
            </a:extLst>
          </p:cNvPr>
          <p:cNvSpPr txBox="1">
            <a:spLocks/>
          </p:cNvSpPr>
          <p:nvPr/>
        </p:nvSpPr>
        <p:spPr>
          <a:xfrm>
            <a:off x="229443" y="1383569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</a:t>
            </a:r>
            <a:r>
              <a:rPr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구하는 과정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E4D006-A2CD-6546-B01A-CB7F8BF2DDF3}"/>
              </a:ext>
            </a:extLst>
          </p:cNvPr>
          <p:cNvSpPr txBox="1">
            <a:spLocks/>
          </p:cNvSpPr>
          <p:nvPr/>
        </p:nvSpPr>
        <p:spPr>
          <a:xfrm>
            <a:off x="7636063" y="4485885"/>
            <a:ext cx="3070461" cy="39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ore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Mel-Spectrogram</a:t>
            </a:r>
            <a:endParaRPr lang="ko-Kore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71B6D28-8551-DD45-88B4-19258834F7F1}"/>
              </a:ext>
            </a:extLst>
          </p:cNvPr>
          <p:cNvSpPr/>
          <p:nvPr/>
        </p:nvSpPr>
        <p:spPr>
          <a:xfrm>
            <a:off x="742056" y="3595817"/>
            <a:ext cx="5461036" cy="1878614"/>
          </a:xfrm>
          <a:prstGeom prst="frame">
            <a:avLst>
              <a:gd name="adj1" fmla="val 6753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A48DBC7A-2E35-F848-BECD-6F9809F5F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380" t="42520" r="4454" b="3013"/>
          <a:stretch/>
        </p:blipFill>
        <p:spPr>
          <a:xfrm>
            <a:off x="6441340" y="2705748"/>
            <a:ext cx="5459909" cy="1780137"/>
          </a:xfrm>
        </p:spPr>
      </p:pic>
    </p:spTree>
    <p:extLst>
      <p:ext uri="{BB962C8B-B14F-4D97-AF65-F5344CB8AC3E}">
        <p14:creationId xmlns:p14="http://schemas.microsoft.com/office/powerpoint/2010/main" val="88977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2"/>
    </mc:Choice>
    <mc:Fallback>
      <p:transition spd="slow" advTm="439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Spectrogram </a:t>
            </a:r>
            <a:r>
              <a:rPr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구하기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D1DF6AC-2FAC-B640-8831-4B4DC1E2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0" y="1489947"/>
            <a:ext cx="7104620" cy="5008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3D76A-D207-8D4B-A84D-9C21C85D9CE2}"/>
              </a:ext>
            </a:extLst>
          </p:cNvPr>
          <p:cNvSpPr/>
          <p:nvPr/>
        </p:nvSpPr>
        <p:spPr>
          <a:xfrm>
            <a:off x="7562335" y="1867332"/>
            <a:ext cx="4255358" cy="11140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extract_feature</a:t>
            </a:r>
            <a:r>
              <a:rPr kumimoji="1" lang="en-US" altLang="ko-KR" sz="20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음성데이터에서 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kumimoji="1" lang="en-US" altLang="ko-KR" sz="1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F06325-DED5-2547-AC0E-77D934FCEDFF}"/>
              </a:ext>
            </a:extLst>
          </p:cNvPr>
          <p:cNvSpPr/>
          <p:nvPr/>
        </p:nvSpPr>
        <p:spPr>
          <a:xfrm>
            <a:off x="7838302" y="2981429"/>
            <a:ext cx="3703424" cy="130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반환값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Spectrogram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Mel-spectrogram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</a:t>
            </a:r>
            <a:endParaRPr lang="ko-Kore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87B06-E020-AD47-B8A1-FCF51EF74466}"/>
              </a:ext>
            </a:extLst>
          </p:cNvPr>
          <p:cNvSpPr/>
          <p:nvPr/>
        </p:nvSpPr>
        <p:spPr>
          <a:xfrm>
            <a:off x="7562335" y="4513182"/>
            <a:ext cx="4255358" cy="10226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librosa.sft</a:t>
            </a:r>
            <a:r>
              <a:rPr kumimoji="1" lang="en-US" altLang="ko-KR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 : </a:t>
            </a:r>
            <a:r>
              <a:rPr kumimoji="1" lang="ko-KR" altLang="en-US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단기간 </a:t>
            </a:r>
            <a:r>
              <a:rPr kumimoji="1" lang="ko-KR" altLang="en-US" sz="15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푸리에</a:t>
            </a:r>
            <a:r>
              <a:rPr kumimoji="1" lang="ko-KR" altLang="en-US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변환</a:t>
            </a:r>
            <a:endParaRPr kumimoji="1" lang="en-US" altLang="ko-KR" sz="1500" b="1" dirty="0">
              <a:solidFill>
                <a:schemeClr val="accent3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짧은 겹침 창에 이산 </a:t>
            </a:r>
            <a:r>
              <a:rPr kumimoji="1" lang="ko-KR" altLang="en-US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푸리에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변환을 계산하여 시간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주파수 영역의 신호를 나타냄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EDF51-80C2-4345-A296-10BCF8B5CE07}"/>
              </a:ext>
            </a:extLst>
          </p:cNvPr>
          <p:cNvSpPr/>
          <p:nvPr/>
        </p:nvSpPr>
        <p:spPr>
          <a:xfrm>
            <a:off x="7838302" y="5535826"/>
            <a:ext cx="3703424" cy="7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n_fft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512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	(23 milliseconds)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73FA086-50DA-7845-8581-3E71C542F01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54169" y="2424381"/>
            <a:ext cx="4708166" cy="7436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81C3-D01F-094B-9607-372D0BF7778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892136" y="4639618"/>
            <a:ext cx="3670199" cy="3848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91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78"/>
    </mc:Choice>
    <mc:Fallback>
      <p:transition spd="slow" advTm="595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[module_4]</a:t>
            </a:r>
            <a:r>
              <a:rPr kumimoji="1"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Mel-Filter Bank</a:t>
            </a: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이용한 </a:t>
            </a:r>
            <a:r>
              <a:rPr lang="en" altLang="ko-Kore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Mel-Spectrogram </a:t>
            </a: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구하기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54048D-8F16-9942-8D27-FFF772A4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" y="2534679"/>
            <a:ext cx="7270832" cy="29007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2C2B4E-4F87-6F46-8D65-227CD02DFDC2}"/>
              </a:ext>
            </a:extLst>
          </p:cNvPr>
          <p:cNvSpPr/>
          <p:nvPr/>
        </p:nvSpPr>
        <p:spPr>
          <a:xfrm>
            <a:off x="7749059" y="2314904"/>
            <a:ext cx="4255358" cy="11140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librosa.feature_melspectrogram</a:t>
            </a:r>
            <a:r>
              <a:rPr kumimoji="1" lang="en-US" altLang="ko-KR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en-US" altLang="ko-KR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stft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함수를 통하여 구한 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spectrogram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입력으로 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Mel-filter</a:t>
            </a:r>
            <a:r>
              <a:rPr kumimoji="1" lang="ko-KR" altLang="en-US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적용함으로써 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Mel-spectrogram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7FEC68-2E5D-744A-871D-74FBF526AF3E}"/>
              </a:ext>
            </a:extLst>
          </p:cNvPr>
          <p:cNvSpPr/>
          <p:nvPr/>
        </p:nvSpPr>
        <p:spPr>
          <a:xfrm>
            <a:off x="7749059" y="4629807"/>
            <a:ext cx="4255358" cy="11140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librosa.power_to_db</a:t>
            </a:r>
            <a:r>
              <a:rPr kumimoji="1" lang="en-US" altLang="ko-KR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power spectrogram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데시벨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변환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AD4845-8D28-B54D-8DAB-BCBCA73BA0D1}"/>
              </a:ext>
            </a:extLst>
          </p:cNvPr>
          <p:cNvCxnSpPr>
            <a:cxnSpLocks/>
          </p:cNvCxnSpPr>
          <p:nvPr/>
        </p:nvCxnSpPr>
        <p:spPr>
          <a:xfrm flipV="1">
            <a:off x="6709719" y="2871952"/>
            <a:ext cx="1039340" cy="78563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DF9CF-53DD-8B47-BFA1-980BFCF4C1C3}"/>
              </a:ext>
            </a:extLst>
          </p:cNvPr>
          <p:cNvSpPr/>
          <p:nvPr/>
        </p:nvSpPr>
        <p:spPr>
          <a:xfrm>
            <a:off x="7838302" y="3440044"/>
            <a:ext cx="3703424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n_fft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512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610B8E-63C6-F240-B09B-C92DECB730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26388" y="4240623"/>
            <a:ext cx="2522671" cy="9462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91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77"/>
    </mc:Choice>
    <mc:Fallback>
      <p:transition spd="slow" advTm="367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[module_5]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DCT</a:t>
            </a:r>
            <a:r>
              <a:rPr lang="ko-KR" altLang="en-US" sz="3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이용한 </a:t>
            </a:r>
            <a:r>
              <a:rPr lang="en" altLang="ko-Kore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 </a:t>
            </a:r>
            <a:r>
              <a:rPr lang="ko-KR" altLang="en-US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구하기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E94A16B-12A7-954B-B930-494CFBA9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" y="2504974"/>
            <a:ext cx="7463033" cy="29874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4B3A4C-4B6C-624A-995E-2CB21685E5AE}"/>
              </a:ext>
            </a:extLst>
          </p:cNvPr>
          <p:cNvSpPr/>
          <p:nvPr/>
        </p:nvSpPr>
        <p:spPr>
          <a:xfrm>
            <a:off x="7749059" y="3441635"/>
            <a:ext cx="4255358" cy="11140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librosa.feature_mfcc</a:t>
            </a:r>
            <a:r>
              <a:rPr kumimoji="1" lang="en-US" altLang="ko-KR" sz="15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데쉬벨로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변환한 </a:t>
            </a:r>
            <a:r>
              <a:rPr kumimoji="1" lang="en-US" altLang="ko-KR" sz="13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mel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-spectrogram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kumimoji="1" lang="en-US" altLang="ko-KR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MFCC</a:t>
            </a:r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kumimoji="1"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01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6"/>
    </mc:Choice>
    <mc:Fallback>
      <p:transition spd="slow" advTm="2456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train-data load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3793D2F-E7EF-FD4F-B5D0-CC04420B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8" y="1594021"/>
            <a:ext cx="7249745" cy="4955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278E8D-5451-BF4B-8004-05C65F7D6A55}"/>
              </a:ext>
            </a:extLst>
          </p:cNvPr>
          <p:cNvSpPr/>
          <p:nvPr/>
        </p:nvSpPr>
        <p:spPr>
          <a:xfrm>
            <a:off x="7611762" y="2953994"/>
            <a:ext cx="4255358" cy="22351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path = 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위에서 지정한 파일 기본 경로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‘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train_data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train_data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(=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파일 경로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file_name</a:t>
            </a:r>
            <a:endParaRPr kumimoji="1" lang="en-US" altLang="ko-KR" sz="1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(= </a:t>
            </a:r>
            <a:r>
              <a:rPr kumimoji="1" lang="en-US" altLang="ko-KR" sz="13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train_csv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파일에 있는 음성 파일의 이름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423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48"/>
    </mc:Choice>
    <mc:Fallback>
      <p:transition spd="slow" advTm="471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[module_2]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test-data load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6FCBD8-2175-E741-80F2-F9B28582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6" y="2144033"/>
            <a:ext cx="6974264" cy="35524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9B4755-0816-C54F-B815-C6C40CFE2E42}"/>
              </a:ext>
            </a:extLst>
          </p:cNvPr>
          <p:cNvSpPr/>
          <p:nvPr/>
        </p:nvSpPr>
        <p:spPr>
          <a:xfrm>
            <a:off x="7611762" y="2953994"/>
            <a:ext cx="4255358" cy="22351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path = </a:t>
            </a:r>
            <a:r>
              <a:rPr kumimoji="1" lang="ko-KR" altLang="en-US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위에서 지정한 파일 기본 경로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‘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test_data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test_data</a:t>
            </a: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(=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 data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파일 경로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file_name</a:t>
            </a:r>
            <a:endParaRPr kumimoji="1" lang="en-US" altLang="ko-KR" sz="1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(= </a:t>
            </a:r>
            <a:r>
              <a:rPr kumimoji="1" lang="en-US" altLang="ko-KR" sz="1300" b="1" dirty="0" err="1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test_csv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파일에 있는 음성 파일의 이름</a:t>
            </a:r>
            <a:r>
              <a:rPr kumimoji="1" lang="en-US" altLang="ko-KR" sz="1300" b="1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666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3"/>
    </mc:Choice>
    <mc:Fallback>
      <p:transition spd="slow" advTm="17223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1605</Words>
  <Application>Microsoft Macintosh PowerPoint</Application>
  <PresentationFormat>와이드스크린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NanumGothic</vt:lpstr>
      <vt:lpstr>Arial</vt:lpstr>
      <vt:lpstr>Calibri</vt:lpstr>
      <vt:lpstr>Calibri Light</vt:lpstr>
      <vt:lpstr>Symbol</vt:lpstr>
      <vt:lpstr>Office 테마</vt:lpstr>
      <vt:lpstr>  프로젝트_3   1D 음성 데이터 다루기 - 감정 분류기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[module_6] MFCC 피처를 이용한 모델 학습하기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프로젝트_1   EMA 데이터 분석을 통한 우울증 환자 여부 예측 문제</dc:title>
  <dc:creator>Moon EeSun</dc:creator>
  <cp:lastModifiedBy>Moon EeSun</cp:lastModifiedBy>
  <cp:revision>46</cp:revision>
  <dcterms:created xsi:type="dcterms:W3CDTF">2021-05-29T06:34:36Z</dcterms:created>
  <dcterms:modified xsi:type="dcterms:W3CDTF">2021-06-07T10:52:48Z</dcterms:modified>
</cp:coreProperties>
</file>